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16"/>
  </p:notesMasterIdLst>
  <p:sldIdLst>
    <p:sldId id="538" r:id="rId2"/>
    <p:sldId id="510" r:id="rId3"/>
    <p:sldId id="506" r:id="rId4"/>
    <p:sldId id="511" r:id="rId5"/>
    <p:sldId id="293" r:id="rId6"/>
    <p:sldId id="284" r:id="rId7"/>
    <p:sldId id="539" r:id="rId8"/>
    <p:sldId id="541" r:id="rId9"/>
    <p:sldId id="540" r:id="rId10"/>
    <p:sldId id="542" r:id="rId11"/>
    <p:sldId id="543" r:id="rId12"/>
    <p:sldId id="285" r:id="rId13"/>
    <p:sldId id="286" r:id="rId14"/>
    <p:sldId id="544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7" autoAdjust="0"/>
    <p:restoredTop sz="94690"/>
  </p:normalViewPr>
  <p:slideViewPr>
    <p:cSldViewPr snapToGrid="0">
      <p:cViewPr varScale="1">
        <p:scale>
          <a:sx n="115" d="100"/>
          <a:sy n="115" d="100"/>
        </p:scale>
        <p:origin x="6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C416FF-B722-41F0-81EA-703767F34F57}" type="datetimeFigureOut">
              <a:rPr lang="zh-TW" altLang="en-US" smtClean="0"/>
              <a:t>2024/11/12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5070E0-D49A-45AB-B08B-0DA8510F80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393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Gym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OpenAI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所開源的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Reinforcement Learning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工具包。無論是想感受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Reinforcement Learning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是怎麼一回事，或是想嘗試進階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 Q-Learning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的開發者，都可以快速方便的調用 </a:t>
            </a:r>
            <a:r>
              <a:rPr lang="en-US" altLang="zh-TW" dirty="0"/>
              <a:t>gym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所提供的許多現成環境，專注於演算法的設計與實現。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658C78-735A-48EF-8A26-2AC2747805E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4703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5360" y="1988841"/>
            <a:ext cx="10363200" cy="2815953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 b="1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953000"/>
            <a:ext cx="85344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564E08-842F-4F1E-8F44-66F02F0B9F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2926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64E08-842F-4F1E-8F44-66F02F0B9F6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133600" y="0"/>
            <a:ext cx="10058400" cy="1370014"/>
          </a:xfrm>
        </p:spPr>
        <p:txBody>
          <a:bodyPr lIns="0" tIns="0" rIns="0" bIns="0"/>
          <a:lstStyle>
            <a:lvl1pPr algn="l">
              <a:lnSpc>
                <a:spcPts val="4000"/>
              </a:lnSpc>
              <a:defRPr sz="44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  <a:br>
              <a:rPr lang="en-US" altLang="zh-TW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018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71601"/>
            <a:ext cx="103632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1" kern="1200" dirty="0" smtClean="0">
                <a:solidFill>
                  <a:schemeClr val="tx2"/>
                </a:solidFill>
                <a:effectLst/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068764"/>
            <a:ext cx="103632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64E08-842F-4F1E-8F44-66F02F0B9F6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Oval 6"/>
          <p:cNvSpPr/>
          <p:nvPr/>
        </p:nvSpPr>
        <p:spPr>
          <a:xfrm>
            <a:off x="59944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Arial" panose="020B0604020202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62611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Arial" panose="020B0604020202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5728971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793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64E08-842F-4F1E-8F44-66F02F0B9F62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0" y="1316978"/>
            <a:ext cx="12048661" cy="239815"/>
            <a:chOff x="0" y="1749025"/>
            <a:chExt cx="9036496" cy="311823"/>
          </a:xfrm>
        </p:grpSpPr>
        <p:sp>
          <p:nvSpPr>
            <p:cNvPr id="3" name="五邊形 2"/>
            <p:cNvSpPr/>
            <p:nvPr/>
          </p:nvSpPr>
          <p:spPr>
            <a:xfrm>
              <a:off x="0" y="1772816"/>
              <a:ext cx="7092280" cy="288032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4" name="＞形箭號 3"/>
            <p:cNvSpPr/>
            <p:nvPr/>
          </p:nvSpPr>
          <p:spPr>
            <a:xfrm>
              <a:off x="7020694" y="1769083"/>
              <a:ext cx="720080" cy="288032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" name="＞形箭號 5"/>
            <p:cNvSpPr/>
            <p:nvPr/>
          </p:nvSpPr>
          <p:spPr>
            <a:xfrm>
              <a:off x="7668344" y="1759054"/>
              <a:ext cx="720080" cy="288032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" name="＞形箭號 6"/>
            <p:cNvSpPr/>
            <p:nvPr/>
          </p:nvSpPr>
          <p:spPr>
            <a:xfrm>
              <a:off x="8316416" y="1749025"/>
              <a:ext cx="720080" cy="288032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133600" y="0"/>
            <a:ext cx="10058400" cy="1370014"/>
          </a:xfrm>
        </p:spPr>
        <p:txBody>
          <a:bodyPr lIns="0" tIns="0" rIns="0" bIns="0"/>
          <a:lstStyle>
            <a:lvl1pPr algn="l">
              <a:lnSpc>
                <a:spcPts val="4000"/>
              </a:lnSpc>
              <a:defRPr sz="4400" b="1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  <a:br>
              <a:rPr lang="en-US" altLang="zh-TW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896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181C9-8009-47AE-9D68-1C66B956455D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0" y="1316978"/>
            <a:ext cx="12048661" cy="239815"/>
            <a:chOff x="0" y="1749025"/>
            <a:chExt cx="9036496" cy="311823"/>
          </a:xfrm>
        </p:grpSpPr>
        <p:sp>
          <p:nvSpPr>
            <p:cNvPr id="3" name="五邊形 2"/>
            <p:cNvSpPr/>
            <p:nvPr/>
          </p:nvSpPr>
          <p:spPr>
            <a:xfrm>
              <a:off x="0" y="1772816"/>
              <a:ext cx="7092280" cy="288032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4" name="＞形箭號 3"/>
            <p:cNvSpPr/>
            <p:nvPr/>
          </p:nvSpPr>
          <p:spPr>
            <a:xfrm>
              <a:off x="7020694" y="1769083"/>
              <a:ext cx="720080" cy="288032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" name="＞形箭號 5"/>
            <p:cNvSpPr/>
            <p:nvPr/>
          </p:nvSpPr>
          <p:spPr>
            <a:xfrm>
              <a:off x="7668344" y="1759054"/>
              <a:ext cx="720080" cy="288032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" name="＞形箭號 6"/>
            <p:cNvSpPr/>
            <p:nvPr/>
          </p:nvSpPr>
          <p:spPr>
            <a:xfrm>
              <a:off x="8316416" y="1749025"/>
              <a:ext cx="720080" cy="288032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F2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/>
          <a:srcRect l="5456" t="-857" r="25352" b="8710"/>
          <a:stretch/>
        </p:blipFill>
        <p:spPr>
          <a:xfrm>
            <a:off x="23388" y="314323"/>
            <a:ext cx="12145223" cy="622935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06643" y="1232790"/>
            <a:ext cx="10578714" cy="326188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643" y="1561635"/>
            <a:ext cx="10602101" cy="2660561"/>
          </a:xfrm>
        </p:spPr>
        <p:txBody>
          <a:bodyPr/>
          <a:lstStyle>
            <a:lvl1pPr algn="ctr">
              <a:lnSpc>
                <a:spcPct val="100000"/>
              </a:lnSpc>
              <a:defRPr sz="7200" b="1">
                <a:latin typeface="+mj-ea"/>
                <a:ea typeface="+mj-ea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07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兩項物件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TW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lang="zh-TW" altLang="en-US" dirty="0">
                <a:sym typeface="+mn-ea"/>
              </a:rPr>
              <a:t>按一下以編輯母片標題樣式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lang="zh-TW" altLang="en-US" dirty="0">
                <a:sym typeface="+mn-ea"/>
              </a:rPr>
              <a:t>按一下以編輯母片文字樣式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</a:t>
            </a:r>
            <a:r>
              <a:rPr lang="zh-TW" altLang="en-US" dirty="0">
                <a:sym typeface="+mn-ea"/>
              </a:rPr>
              <a:t>層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</a:t>
            </a:r>
            <a:r>
              <a:rPr lang="zh-TW" altLang="en-US" dirty="0">
                <a:sym typeface="+mn-ea"/>
              </a:rPr>
              <a:t>層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</a:t>
            </a:r>
            <a:r>
              <a:rPr lang="zh-TW" altLang="en-US" dirty="0">
                <a:sym typeface="+mn-ea"/>
              </a:rPr>
              <a:t>層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</a:t>
            </a:r>
            <a:r>
              <a:rPr lang="zh-TW" altLang="en-US" dirty="0">
                <a:sym typeface="+mn-ea"/>
              </a:rPr>
              <a:t>層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2242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7622" y="107136"/>
            <a:ext cx="10174378" cy="10354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928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74564E08-842F-4F1E-8F44-66F02F0B9F62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9" name="Picture 4" descr="Taipei Tech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49" y="257657"/>
            <a:ext cx="1536171" cy="89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群組 6"/>
          <p:cNvGrpSpPr/>
          <p:nvPr/>
        </p:nvGrpSpPr>
        <p:grpSpPr>
          <a:xfrm>
            <a:off x="0" y="1426715"/>
            <a:ext cx="12188361" cy="221518"/>
            <a:chOff x="0" y="1772816"/>
            <a:chExt cx="9141271" cy="288032"/>
          </a:xfrm>
        </p:grpSpPr>
        <p:sp>
          <p:nvSpPr>
            <p:cNvPr id="8" name="五邊形 7"/>
            <p:cNvSpPr/>
            <p:nvPr/>
          </p:nvSpPr>
          <p:spPr>
            <a:xfrm>
              <a:off x="0" y="1772816"/>
              <a:ext cx="7092280" cy="288032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10" name="＞形箭號 9"/>
            <p:cNvSpPr/>
            <p:nvPr/>
          </p:nvSpPr>
          <p:spPr>
            <a:xfrm>
              <a:off x="7039744" y="1772816"/>
              <a:ext cx="720080" cy="288032"/>
            </a:xfrm>
            <a:prstGeom prst="chevron">
              <a:avLst/>
            </a:prstGeom>
            <a:solidFill>
              <a:srgbClr val="6076B4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＞形箭號 10"/>
            <p:cNvSpPr/>
            <p:nvPr/>
          </p:nvSpPr>
          <p:spPr>
            <a:xfrm>
              <a:off x="7717874" y="1772816"/>
              <a:ext cx="720080" cy="288032"/>
            </a:xfrm>
            <a:prstGeom prst="chevron">
              <a:avLst/>
            </a:prstGeom>
            <a:solidFill>
              <a:srgbClr val="6076B4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" name="＞形箭號 11"/>
            <p:cNvSpPr/>
            <p:nvPr/>
          </p:nvSpPr>
          <p:spPr>
            <a:xfrm>
              <a:off x="8421191" y="1772816"/>
              <a:ext cx="720080" cy="288032"/>
            </a:xfrm>
            <a:prstGeom prst="chevron">
              <a:avLst/>
            </a:prstGeom>
            <a:solidFill>
              <a:srgbClr val="6076B4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4749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7" r:id="rId4"/>
    <p:sldLayoutId id="2147483680" r:id="rId5"/>
    <p:sldLayoutId id="2147483682" r:id="rId6"/>
  </p:sldLayoutIdLst>
  <p:hf hdr="0" ftr="0" dt="0"/>
  <p:txStyles>
    <p:titleStyle>
      <a:lvl1pPr algn="l" defTabSz="914400" rtl="0" eaLnBrk="1" latinLnBrk="0" hangingPunct="1">
        <a:lnSpc>
          <a:spcPts val="5800"/>
        </a:lnSpc>
        <a:spcBef>
          <a:spcPct val="0"/>
        </a:spcBef>
        <a:buNone/>
        <a:defRPr sz="4800" b="1" kern="1200">
          <a:solidFill>
            <a:schemeClr val="tx2"/>
          </a:solidFill>
          <a:effectLst/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tish-kalan/MountainCar-v0-Deep-Q-Learning-DQN-Keras" TargetMode="External"/><Relationship Id="rId7" Type="http://schemas.openxmlformats.org/officeDocument/2006/relationships/hyperlink" Target="https://steemit.com/cn-stem/@hongtao/q-learning-mountaincar" TargetMode="External"/><Relationship Id="rId2" Type="http://schemas.openxmlformats.org/officeDocument/2006/relationships/hyperlink" Target="https://github.com/roger28200901/NTUT_ML_LAB0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csdn.net/weixin_42454034/article/details/111194389" TargetMode="External"/><Relationship Id="rId5" Type="http://schemas.openxmlformats.org/officeDocument/2006/relationships/hyperlink" Target="https://exp-blog.com/ai/gym-bi-ji-04-mountaincar/" TargetMode="External"/><Relationship Id="rId4" Type="http://schemas.openxmlformats.org/officeDocument/2006/relationships/hyperlink" Target="https://ithelp.ithome.com.tw/articles/10247712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ABB767-B940-49A4-AD2D-A932F7051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ea"/>
                <a:cs typeface="標楷體" panose="03000509000000000000" charset="-120"/>
              </a:rPr>
              <a:t>AI Lab 8</a:t>
            </a:r>
            <a:r>
              <a:rPr lang="zh-TW" altLang="en-US" dirty="0">
                <a:latin typeface="+mj-ea"/>
                <a:cs typeface="標楷體" panose="03000509000000000000" charset="-120"/>
              </a:rPr>
              <a:t> </a:t>
            </a:r>
            <a:r>
              <a:rPr lang="en-US" altLang="zh-TW" dirty="0">
                <a:latin typeface="+mj-ea"/>
                <a:cs typeface="標楷體" panose="03000509000000000000" charset="-120"/>
              </a:rPr>
              <a:t>Report</a:t>
            </a:r>
            <a:endParaRPr lang="zh-TW" altLang="en-US" dirty="0">
              <a:latin typeface="+mj-ea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D830A8B-0002-489D-B834-B796791A9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tx1"/>
                </a:solidFill>
              </a:rPr>
              <a:t>113368545</a:t>
            </a:r>
            <a:r>
              <a:rPr lang="zh-TW" altLang="en-US" b="1" dirty="0">
                <a:solidFill>
                  <a:schemeClr val="tx1"/>
                </a:solidFill>
              </a:rPr>
              <a:t> </a:t>
            </a:r>
            <a:r>
              <a:rPr lang="zh-TW" altLang="en-US" b="1" dirty="0">
                <a:solidFill>
                  <a:schemeClr val="tx1"/>
                </a:solidFill>
                <a:latin typeface="標楷體" panose="03000509000000000000" charset="-120"/>
                <a:ea typeface="標楷體" panose="03000509000000000000" charset="-120"/>
                <a:cs typeface="標楷體" panose="03000509000000000000" charset="-120"/>
              </a:rPr>
              <a:t>陳昀鴻</a:t>
            </a:r>
            <a:endParaRPr lang="en-US" altLang="zh-TW" b="1" dirty="0">
              <a:solidFill>
                <a:schemeClr val="tx1"/>
              </a:solidFill>
              <a:latin typeface="標楷體" panose="03000509000000000000" charset="-120"/>
              <a:ea typeface="標楷體" panose="03000509000000000000" charset="-120"/>
              <a:cs typeface="標楷體" panose="03000509000000000000" charset="-120"/>
            </a:endParaRPr>
          </a:p>
          <a:p>
            <a:r>
              <a:rPr lang="en-US" altLang="zh-TW" b="1" dirty="0">
                <a:solidFill>
                  <a:schemeClr val="tx1"/>
                </a:solidFill>
              </a:rPr>
              <a:t>113568519</a:t>
            </a:r>
            <a:r>
              <a:rPr lang="zh-TW" altLang="en-US" b="1" dirty="0">
                <a:solidFill>
                  <a:schemeClr val="tx1"/>
                </a:solidFill>
              </a:rPr>
              <a:t> 吳孟軒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CD5F9FF-0385-407D-BD5E-49E602357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64E08-842F-4F1E-8F44-66F02F0B9F6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9899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B7563-FE5F-44E9-D2E4-FAB08420D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3025CD-5A6C-2C13-C395-EB31F0BB8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70014"/>
          </a:xfrm>
        </p:spPr>
        <p:txBody>
          <a:bodyPr/>
          <a:lstStyle/>
          <a:p>
            <a:pPr algn="ctr"/>
            <a:r>
              <a:rPr lang="en-US" altLang="zh-TW" dirty="0"/>
              <a:t>Program </a:t>
            </a:r>
            <a:r>
              <a:rPr lang="en-US" altLang="zh-TW" dirty="0" err="1"/>
              <a:t>reward_functions.py</a:t>
            </a:r>
            <a:endParaRPr lang="zh-TW" altLang="en-US" dirty="0"/>
          </a:p>
        </p:txBody>
      </p:sp>
      <p:pic>
        <p:nvPicPr>
          <p:cNvPr id="4" name="圖片 3" descr="一張含有 文字, 螢幕擷取畫面, 字型, 功能表 的圖片&#10;&#10;自動產生的描述">
            <a:extLst>
              <a:ext uri="{FF2B5EF4-FFF2-40B4-BE49-F238E27FC236}">
                <a16:creationId xmlns:a16="http://schemas.microsoft.com/office/drawing/2014/main" id="{7531718F-8542-D025-3A52-F45D90162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72" y="1872869"/>
            <a:ext cx="3516463" cy="469084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AED9691-65CA-4F4C-BEF9-245CA154B28F}"/>
              </a:ext>
            </a:extLst>
          </p:cNvPr>
          <p:cNvSpPr txBox="1"/>
          <p:nvPr/>
        </p:nvSpPr>
        <p:spPr>
          <a:xfrm>
            <a:off x="5381297" y="2345015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zh-TW" altLang="en-US" b="0" dirty="0">
                <a:effectLst/>
                <a:latin typeface="MesloLGS NF" panose="020B0609030804020204" pitchFamily="49" charset="0"/>
              </a:rPr>
            </a:br>
            <a:r>
              <a:rPr lang="en-US" altLang="zh-TW" b="1" dirty="0">
                <a:solidFill>
                  <a:srgbClr val="0070C0"/>
                </a:solidFill>
                <a:latin typeface="MesloLGS NF" panose="020B0609030804020204" pitchFamily="49" charset="0"/>
              </a:rPr>
              <a:t>&gt;</a:t>
            </a:r>
            <a:r>
              <a:rPr lang="en-US" altLang="zh-TW" b="1" dirty="0">
                <a:latin typeface="MesloLGS NF" panose="020B0609030804020204" pitchFamily="49" charset="0"/>
              </a:rPr>
              <a:t> </a:t>
            </a:r>
            <a:r>
              <a:rPr lang="zh-TW" altLang="en-US" b="1" dirty="0">
                <a:effectLst/>
                <a:latin typeface="MesloLGS NF" panose="020B0609030804020204" pitchFamily="49" charset="0"/>
              </a:rPr>
              <a:t>調整重點</a:t>
            </a:r>
            <a:endParaRPr lang="en-US" altLang="zh-TW" b="1" dirty="0">
              <a:effectLst/>
              <a:latin typeface="MesloLGS NF" panose="020B0609030804020204" pitchFamily="49" charset="0"/>
            </a:endParaRPr>
          </a:p>
          <a:p>
            <a:endParaRPr lang="en-US" altLang="zh-TW" b="1" dirty="0">
              <a:effectLst/>
              <a:latin typeface="MesloLGS NF" panose="020B0609030804020204" pitchFamily="49" charset="0"/>
            </a:endParaRPr>
          </a:p>
          <a:p>
            <a:pPr algn="l"/>
            <a:r>
              <a:rPr lang="zh-TW" altLang="en-US" b="0" i="0" dirty="0">
                <a:effectLst/>
                <a:latin typeface="-apple-system"/>
              </a:rPr>
              <a:t>這個優化後的獎勵函數特點：</a:t>
            </a:r>
            <a:endParaRPr lang="en-US" altLang="zh-TW" b="0" i="0" dirty="0">
              <a:effectLst/>
              <a:latin typeface="-apple-system"/>
            </a:endParaRPr>
          </a:p>
          <a:p>
            <a:pPr algn="l"/>
            <a:endParaRPr lang="zh-TW" altLang="en-US" b="0" i="0" dirty="0">
              <a:effectLst/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effectLst/>
                <a:latin typeface="-apple-system"/>
              </a:rPr>
              <a:t>提供更強的位置獎勵（權重為 </a:t>
            </a:r>
            <a:r>
              <a:rPr lang="en-US" altLang="zh-TW" b="0" i="0" dirty="0">
                <a:effectLst/>
                <a:latin typeface="-apple-system"/>
              </a:rPr>
              <a:t>5.0</a:t>
            </a:r>
            <a:r>
              <a:rPr lang="zh-TW" altLang="en-US" b="0" i="0" dirty="0">
                <a:effectLst/>
                <a:latin typeface="-apple-system"/>
              </a:rPr>
              <a:t>）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effectLst/>
                <a:latin typeface="-apple-system"/>
              </a:rPr>
              <a:t>在上坡時給予雙倍速度獎勵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effectLst/>
                <a:latin typeface="-apple-system"/>
              </a:rPr>
              <a:t>接近頂部時（</a:t>
            </a:r>
            <a:r>
              <a:rPr lang="en" altLang="zh-TW" b="0" i="0" dirty="0">
                <a:effectLst/>
                <a:latin typeface="-apple-system"/>
              </a:rPr>
              <a:t>x ≥ -0.2</a:t>
            </a:r>
            <a:r>
              <a:rPr lang="zh-TW" altLang="en" b="0" i="0" dirty="0">
                <a:effectLst/>
                <a:latin typeface="-apple-system"/>
              </a:rPr>
              <a:t>）</a:t>
            </a:r>
            <a:r>
              <a:rPr lang="zh-TW" altLang="en-US" b="0" i="0" dirty="0">
                <a:effectLst/>
                <a:latin typeface="-apple-system"/>
              </a:rPr>
              <a:t>提供 </a:t>
            </a:r>
            <a:r>
              <a:rPr lang="en-US" altLang="zh-TW" b="0" i="0" dirty="0">
                <a:effectLst/>
                <a:latin typeface="-apple-system"/>
              </a:rPr>
              <a:t>1.5 </a:t>
            </a:r>
            <a:r>
              <a:rPr lang="zh-TW" altLang="en-US" b="0" i="0" dirty="0">
                <a:effectLst/>
                <a:latin typeface="-apple-system"/>
              </a:rPr>
              <a:t>倍獎勵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effectLst/>
                <a:latin typeface="-apple-system"/>
              </a:rPr>
              <a:t>達到目標時給予較大獎勵（</a:t>
            </a:r>
            <a:r>
              <a:rPr lang="en-US" altLang="zh-TW" b="0" i="0" dirty="0">
                <a:effectLst/>
                <a:latin typeface="-apple-system"/>
              </a:rPr>
              <a:t>20.0</a:t>
            </a:r>
            <a:r>
              <a:rPr lang="zh-TW" altLang="en-US" b="0" i="0" dirty="0">
                <a:effectLst/>
                <a:latin typeface="-apple-system"/>
              </a:rPr>
              <a:t>）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effectLst/>
                <a:latin typeface="-apple-system"/>
              </a:rPr>
              <a:t>懲罰在低位置停滯不前的情況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b="0" i="0" dirty="0">
                <a:effectLst/>
                <a:latin typeface="-apple-system"/>
              </a:rPr>
              <a:t>更大的獎勵範圍（</a:t>
            </a:r>
            <a:r>
              <a:rPr lang="en-US" altLang="zh-TW" b="0" i="0" dirty="0">
                <a:effectLst/>
                <a:latin typeface="-apple-system"/>
              </a:rPr>
              <a:t>-3 </a:t>
            </a:r>
            <a:r>
              <a:rPr lang="zh-TW" altLang="en-US" b="0" i="0" dirty="0">
                <a:effectLst/>
                <a:latin typeface="-apple-system"/>
              </a:rPr>
              <a:t>到 </a:t>
            </a:r>
            <a:r>
              <a:rPr lang="en-US" altLang="zh-TW" b="0" i="0" dirty="0">
                <a:effectLst/>
                <a:latin typeface="-apple-system"/>
              </a:rPr>
              <a:t>20</a:t>
            </a:r>
            <a:r>
              <a:rPr lang="zh-TW" altLang="en-US" b="0" i="0" dirty="0">
                <a:effectLst/>
                <a:latin typeface="-apple-system"/>
              </a:rPr>
              <a:t>）以提供更強的學習信號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7043FC40-4459-4983-8115-13AA3D7CF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64E08-842F-4F1E-8F44-66F02F0B9F62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541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54ECB-2ABD-6EFD-AB33-F0A7A0C0A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D2B892-3931-DC79-AED7-138B8537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70014"/>
          </a:xfrm>
        </p:spPr>
        <p:txBody>
          <a:bodyPr/>
          <a:lstStyle/>
          <a:p>
            <a:pPr algn="ctr"/>
            <a:r>
              <a:rPr lang="en-US" altLang="zh-TW" dirty="0"/>
              <a:t>Program </a:t>
            </a:r>
            <a:r>
              <a:rPr lang="en-US" altLang="zh-TW" dirty="0" err="1"/>
              <a:t>reward_functions.py</a:t>
            </a:r>
            <a:endParaRPr lang="zh-TW" altLang="en-US" dirty="0"/>
          </a:p>
        </p:txBody>
      </p:sp>
      <p:pic>
        <p:nvPicPr>
          <p:cNvPr id="7" name="圖片 6" descr="一張含有 文字, 螢幕擷取畫面, 軟體 的圖片&#10;&#10;自動產生的描述">
            <a:extLst>
              <a:ext uri="{FF2B5EF4-FFF2-40B4-BE49-F238E27FC236}">
                <a16:creationId xmlns:a16="http://schemas.microsoft.com/office/drawing/2014/main" id="{9416B185-E8C7-5EBA-F79F-72E17EC4C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474" y="1674754"/>
            <a:ext cx="4514326" cy="5087166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F1D66AA-4052-1249-FC65-126193AF8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64E08-842F-4F1E-8F44-66F02F0B9F62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1092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70014"/>
          </a:xfrm>
        </p:spPr>
        <p:txBody>
          <a:bodyPr/>
          <a:lstStyle/>
          <a:p>
            <a:pPr algn="ctr"/>
            <a:r>
              <a:rPr lang="en-US" altLang="zh-TW" dirty="0"/>
              <a:t>Program: </a:t>
            </a:r>
            <a:r>
              <a:rPr lang="en-US" altLang="zh-TW" dirty="0" err="1"/>
              <a:t>run_MountainCar.py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5" name="圖片 4" descr="一張含有 文字, 螢幕擷取畫面, 軟體 的圖片&#10;&#10;自動產生的描述">
            <a:extLst>
              <a:ext uri="{FF2B5EF4-FFF2-40B4-BE49-F238E27FC236}">
                <a16:creationId xmlns:a16="http://schemas.microsoft.com/office/drawing/2014/main" id="{B100CB05-D9B3-42FE-E269-7953F9085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491" y="1761848"/>
            <a:ext cx="4930662" cy="4917478"/>
          </a:xfrm>
          <a:prstGeom prst="rect">
            <a:avLst/>
          </a:prstGeom>
        </p:spPr>
      </p:pic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C65133B6-95D5-8F65-1A6D-730A58DD5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64E08-842F-4F1E-8F44-66F02F0B9F62}" type="slidenum">
              <a:rPr lang="zh-TW" altLang="en-US" smtClean="0"/>
              <a:t>12</a:t>
            </a:fld>
            <a:endParaRPr lang="zh-TW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70014"/>
          </a:xfrm>
        </p:spPr>
        <p:txBody>
          <a:bodyPr/>
          <a:lstStyle/>
          <a:p>
            <a:pPr algn="ctr"/>
            <a:r>
              <a:rPr lang="en-US" altLang="zh-TW" dirty="0"/>
              <a:t>Loss function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C18B00C-4934-1361-B97F-0E73CB6BA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56724"/>
            <a:ext cx="5336319" cy="266816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5536F9E-E5FB-C2F5-1FC3-87F94E7D4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48" y="2306344"/>
            <a:ext cx="4758559" cy="356891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7DFC1C7-88EE-E364-BD82-182C2C026B05}"/>
              </a:ext>
            </a:extLst>
          </p:cNvPr>
          <p:cNvSpPr txBox="1"/>
          <p:nvPr/>
        </p:nvSpPr>
        <p:spPr>
          <a:xfrm>
            <a:off x="2511973" y="5875263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i="1" dirty="0"/>
              <a:t>Before</a:t>
            </a:r>
            <a:endParaRPr kumimoji="1" lang="zh-TW" altLang="en-US" i="1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7FD5E09-FB6B-23B7-0E7D-D6A3016B7CDE}"/>
              </a:ext>
            </a:extLst>
          </p:cNvPr>
          <p:cNvSpPr txBox="1"/>
          <p:nvPr/>
        </p:nvSpPr>
        <p:spPr>
          <a:xfrm>
            <a:off x="8581697" y="550593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i="1" dirty="0"/>
              <a:t>After</a:t>
            </a:r>
            <a:endParaRPr kumimoji="1" lang="zh-TW" altLang="en-US" i="1" dirty="0"/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B1E3F6C7-3E76-CC85-63ED-E71C37893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64E08-842F-4F1E-8F44-66F02F0B9F62}" type="slidenum">
              <a:rPr lang="zh-TW" altLang="en-US" smtClean="0"/>
              <a:t>13</a:t>
            </a:fld>
            <a:endParaRPr lang="zh-TW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3DC1A-089C-1730-797D-3DC16ECF1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BE1D39-1C78-7E04-4629-9F0143EC4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70014"/>
          </a:xfrm>
        </p:spPr>
        <p:txBody>
          <a:bodyPr/>
          <a:lstStyle/>
          <a:p>
            <a:pPr algn="ctr"/>
            <a:r>
              <a:rPr lang="en-US" altLang="zh-TW" dirty="0"/>
              <a:t>Ref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8ADA8BF-853F-50DD-C2D5-BC2E14D27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64E08-842F-4F1E-8F44-66F02F0B9F62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4CD5451-166C-78DD-E4BD-AF363737295A}"/>
              </a:ext>
            </a:extLst>
          </p:cNvPr>
          <p:cNvSpPr txBox="1"/>
          <p:nvPr/>
        </p:nvSpPr>
        <p:spPr>
          <a:xfrm>
            <a:off x="652347" y="5597242"/>
            <a:ext cx="60997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Project </a:t>
            </a:r>
            <a:r>
              <a:rPr lang="en-US" altLang="zh-TW" dirty="0" err="1"/>
              <a:t>Github</a:t>
            </a:r>
            <a:r>
              <a:rPr lang="en-US" altLang="zh-TW" dirty="0"/>
              <a:t>: </a:t>
            </a:r>
            <a:r>
              <a:rPr lang="zh-TW" altLang="en-US" dirty="0">
                <a:hlinkClick r:id="rId2"/>
              </a:rPr>
              <a:t>https://github.com/roger28200901/NTUT_ML_LAB08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1DAB448-3CBD-EA3A-CF9C-5E7EB8C9180B}"/>
              </a:ext>
            </a:extLst>
          </p:cNvPr>
          <p:cNvSpPr txBox="1"/>
          <p:nvPr/>
        </p:nvSpPr>
        <p:spPr>
          <a:xfrm>
            <a:off x="641195" y="2169133"/>
            <a:ext cx="1006397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hlinkClick r:id="rId3"/>
              </a:rPr>
              <a:t>https://github.com/nitish-kalan/MountainCar-v0-Deep-Q-Learning-DQN-Keras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en" altLang="zh-TW" dirty="0">
                <a:hlinkClick r:id="rId4"/>
              </a:rPr>
              <a:t>https://ithelp.ithome.com.tw/articles/10247712</a:t>
            </a:r>
            <a:endParaRPr lang="en" altLang="zh-TW" dirty="0"/>
          </a:p>
          <a:p>
            <a:pPr marL="342900" indent="-342900">
              <a:buFont typeface="+mj-lt"/>
              <a:buAutoNum type="arabicPeriod"/>
            </a:pPr>
            <a:r>
              <a:rPr lang="en" altLang="zh-TW" dirty="0">
                <a:hlinkClick r:id="rId5"/>
              </a:rPr>
              <a:t>https://exp-blog.com/ai/gym-bi-ji-04-mountaincar/</a:t>
            </a:r>
            <a:endParaRPr lang="en" altLang="zh-TW" dirty="0"/>
          </a:p>
          <a:p>
            <a:pPr marL="342900" indent="-342900">
              <a:buFont typeface="+mj-lt"/>
              <a:buAutoNum type="arabicPeriod"/>
            </a:pPr>
            <a:r>
              <a:rPr lang="en" altLang="zh-TW" dirty="0">
                <a:hlinkClick r:id="rId6"/>
              </a:rPr>
              <a:t>https://blog.csdn.net/weixin_42454034/article/details/111194389</a:t>
            </a:r>
            <a:endParaRPr lang="en" altLang="zh-TW" dirty="0"/>
          </a:p>
          <a:p>
            <a:pPr marL="342900" indent="-342900">
              <a:buFont typeface="+mj-lt"/>
              <a:buAutoNum type="arabicPeriod"/>
            </a:pPr>
            <a:r>
              <a:rPr lang="en" altLang="zh-TW" dirty="0">
                <a:hlinkClick r:id="rId7"/>
              </a:rPr>
              <a:t>https://steemit.com/cn-stem/@hongtao/q-learning-mountaincar</a:t>
            </a:r>
            <a:endParaRPr lang="en" altLang="zh-TW" dirty="0"/>
          </a:p>
          <a:p>
            <a:pPr marL="342900" indent="-342900">
              <a:buFont typeface="+mj-lt"/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22373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70014"/>
          </a:xfrm>
        </p:spPr>
        <p:txBody>
          <a:bodyPr>
            <a:normAutofit/>
          </a:bodyPr>
          <a:lstStyle/>
          <a:p>
            <a:pPr algn="ctr"/>
            <a:r>
              <a:rPr lang="en-US" altLang="zh-TW" sz="5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Open AI gym for Lab 8 and 9</a:t>
            </a:r>
            <a:endParaRPr lang="zh-TW" altLang="en-US" sz="5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92880" y="2059435"/>
            <a:ext cx="525165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TW" sz="3000" dirty="0" err="1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OpenAI</a:t>
            </a:r>
            <a:r>
              <a:rPr lang="en-US" altLang="zh-TW" sz="3000" dirty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Gym is a tool that provides many test environments, so that everyone can have a common environment to test their own RL algorithms, instead of spending time to build their own test environment.</a:t>
            </a:r>
            <a:endParaRPr kumimoji="0" lang="zh-TW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026" name="Picture 2" descr="Exploring OpenAI Gym: A Platform for Reinforcement Learning Algorithms | by  Velotio Technologies | Velotio Perspectives | Medium">
            <a:extLst>
              <a:ext uri="{FF2B5EF4-FFF2-40B4-BE49-F238E27FC236}">
                <a16:creationId xmlns:a16="http://schemas.microsoft.com/office/drawing/2014/main" id="{72C1F5E5-DCEA-5CBE-FBCD-8F7B3A534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59740"/>
            <a:ext cx="5926355" cy="185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4BD02D-05E1-2577-72A9-A7C2C7BC6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64E08-842F-4F1E-8F44-66F02F0B9F6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0389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AA8577FA-8E75-49BB-AAFE-654A926F5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70014"/>
          </a:xfrm>
        </p:spPr>
        <p:txBody>
          <a:bodyPr/>
          <a:lstStyle/>
          <a:p>
            <a:pPr algn="ctr"/>
            <a:r>
              <a:rPr lang="en-US" altLang="zh-TW" dirty="0"/>
              <a:t>Run Lab08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003A241-2643-6421-A11B-75E5BF683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64" y="1882069"/>
            <a:ext cx="7772400" cy="74638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ED6F71D-D4E5-9CA9-231B-684359D73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64" y="2636888"/>
            <a:ext cx="7772400" cy="533502"/>
          </a:xfrm>
          <a:prstGeom prst="rect">
            <a:avLst/>
          </a:prstGeom>
        </p:spPr>
      </p:pic>
      <p:pic>
        <p:nvPicPr>
          <p:cNvPr id="13" name="圖片 12" descr="一張含有 螢幕擷取畫面, 行, 設計 的圖片&#10;&#10;自動產生的描述">
            <a:extLst>
              <a:ext uri="{FF2B5EF4-FFF2-40B4-BE49-F238E27FC236}">
                <a16:creationId xmlns:a16="http://schemas.microsoft.com/office/drawing/2014/main" id="{1AC4969E-F3F6-1BD7-9F34-035F668E10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053" y="1882069"/>
            <a:ext cx="3910285" cy="2764054"/>
          </a:xfrm>
          <a:prstGeom prst="rect">
            <a:avLst/>
          </a:prstGeom>
        </p:spPr>
      </p:pic>
      <p:pic>
        <p:nvPicPr>
          <p:cNvPr id="16" name="圖片 15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AA663D99-BDD3-6CDE-64F0-D5545F8627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64" y="3208271"/>
            <a:ext cx="7772400" cy="1611239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35B3A2EF-6798-793A-00F3-C3A2BAFC90ED}"/>
              </a:ext>
            </a:extLst>
          </p:cNvPr>
          <p:cNvSpPr txBox="1"/>
          <p:nvPr/>
        </p:nvSpPr>
        <p:spPr>
          <a:xfrm>
            <a:off x="3016470" y="4857391"/>
            <a:ext cx="1721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i="1" dirty="0"/>
              <a:t>Folder Structure</a:t>
            </a:r>
            <a:endParaRPr kumimoji="1" lang="zh-TW" altLang="en-US" i="1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955048F-E661-FF03-E83E-2410E1FF6892}"/>
              </a:ext>
            </a:extLst>
          </p:cNvPr>
          <p:cNvSpPr txBox="1"/>
          <p:nvPr/>
        </p:nvSpPr>
        <p:spPr>
          <a:xfrm>
            <a:off x="255584" y="5226723"/>
            <a:ext cx="63238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 err="1"/>
              <a:t>RL_brain.py</a:t>
            </a:r>
            <a:r>
              <a:rPr kumimoji="1" lang="zh-TW" altLang="en-US" sz="1600" dirty="0"/>
              <a:t>：</a:t>
            </a:r>
            <a:r>
              <a:rPr kumimoji="1" lang="en-US" altLang="zh-TW" sz="1600" dirty="0"/>
              <a:t>DQN </a:t>
            </a:r>
            <a:r>
              <a:rPr kumimoji="1" lang="zh-TW" altLang="en-US" sz="1600" dirty="0"/>
              <a:t>代理實作</a:t>
            </a:r>
            <a:endParaRPr kumimoji="1" lang="en-US" altLang="zh-TW" sz="1600" dirty="0"/>
          </a:p>
          <a:p>
            <a:r>
              <a:rPr kumimoji="1" lang="en-US" altLang="zh-TW" sz="1600" dirty="0" err="1"/>
              <a:t>run_MountainCar.py</a:t>
            </a:r>
            <a:r>
              <a:rPr kumimoji="1" lang="zh-TW" altLang="en-US" sz="1600" dirty="0"/>
              <a:t>：主要訓練腳本</a:t>
            </a:r>
            <a:endParaRPr kumimoji="1" lang="en-US" altLang="zh-TW" sz="1600" dirty="0"/>
          </a:p>
          <a:p>
            <a:r>
              <a:rPr kumimoji="1" lang="en-US" altLang="zh-TW" sz="1600" dirty="0" err="1"/>
              <a:t>test_MountainCar.py</a:t>
            </a:r>
            <a:r>
              <a:rPr kumimoji="1" lang="zh-TW" altLang="en-US" sz="1600" dirty="0"/>
              <a:t>：測試腳本</a:t>
            </a:r>
            <a:endParaRPr kumimoji="1" lang="en-US" altLang="zh-TW" sz="1600" dirty="0"/>
          </a:p>
          <a:p>
            <a:r>
              <a:rPr kumimoji="1" lang="en-US" altLang="zh-TW" sz="1600" dirty="0" err="1"/>
              <a:t>reward_functions.py</a:t>
            </a:r>
            <a:r>
              <a:rPr kumimoji="1" lang="zh-TW" altLang="en-US" sz="1600" dirty="0"/>
              <a:t>：</a:t>
            </a:r>
            <a:r>
              <a:rPr kumimoji="1" lang="en-US" altLang="zh-TW" sz="1600" dirty="0"/>
              <a:t>reward</a:t>
            </a:r>
            <a:r>
              <a:rPr kumimoji="1" lang="zh-TW" altLang="en-US" sz="1600" dirty="0"/>
              <a:t> </a:t>
            </a:r>
            <a:r>
              <a:rPr kumimoji="1" lang="en-US" altLang="zh-TW" sz="1600" dirty="0"/>
              <a:t>function </a:t>
            </a:r>
            <a:r>
              <a:rPr kumimoji="1" lang="zh-TW" altLang="en-US" sz="1600" dirty="0"/>
              <a:t>獨立出來</a:t>
            </a:r>
            <a:endParaRPr kumimoji="1" lang="en-US" altLang="zh-TW" sz="1600" dirty="0"/>
          </a:p>
          <a:p>
            <a:r>
              <a:rPr kumimoji="1" lang="en-US" altLang="zh-TW" sz="1600" dirty="0" err="1"/>
              <a:t>saved_model</a:t>
            </a:r>
            <a:r>
              <a:rPr kumimoji="1" lang="en-US" altLang="zh-TW" sz="1600" dirty="0"/>
              <a:t>/</a:t>
            </a:r>
            <a:r>
              <a:rPr kumimoji="1" lang="zh-TW" altLang="en-US" sz="1600" dirty="0"/>
              <a:t>：訓練過後的模型存放在內</a:t>
            </a:r>
            <a:endParaRPr kumimoji="1" lang="en-US" altLang="zh-TW" sz="1600" dirty="0"/>
          </a:p>
          <a:p>
            <a:r>
              <a:rPr kumimoji="1" lang="en-US" altLang="zh-TW" sz="1600" dirty="0"/>
              <a:t>logs/</a:t>
            </a:r>
            <a:r>
              <a:rPr kumimoji="1" lang="zh-TW" altLang="en-US" sz="1600" dirty="0"/>
              <a:t>：</a:t>
            </a:r>
            <a:r>
              <a:rPr kumimoji="1" lang="en-US" altLang="zh-TW" sz="1600" dirty="0"/>
              <a:t>log </a:t>
            </a:r>
            <a:r>
              <a:rPr kumimoji="1" lang="zh-TW" altLang="en-US" sz="1600" dirty="0"/>
              <a:t>資訊</a:t>
            </a:r>
          </a:p>
        </p:txBody>
      </p:sp>
      <p:sp>
        <p:nvSpPr>
          <p:cNvPr id="19" name="投影片編號版面配置區 18">
            <a:extLst>
              <a:ext uri="{FF2B5EF4-FFF2-40B4-BE49-F238E27FC236}">
                <a16:creationId xmlns:a16="http://schemas.microsoft.com/office/drawing/2014/main" id="{5EB8B0B6-5D8E-8EF4-F09B-F8DD816B6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64E08-842F-4F1E-8F44-66F02F0B9F6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5615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70014"/>
          </a:xfrm>
        </p:spPr>
        <p:txBody>
          <a:bodyPr/>
          <a:lstStyle/>
          <a:p>
            <a:pPr algn="ctr"/>
            <a:r>
              <a:rPr lang="en-US" altLang="zh-TW" dirty="0"/>
              <a:t>Mountain Car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18504" y="2121408"/>
            <a:ext cx="4608576" cy="3453523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Action: There are 3 actions: forward 2, motionless 1 and backward 0.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States: 2, position and velocity. The value of position is about -0.5 at the lowest point, the top of the slope on the left is -1.2, the height position corresponding to it on the right is 0, and the position of the small yellow flag = 0.5.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Reward: Every time you move, you will get a reward of -1 until the car reaches the yellow flag position 0.5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F7532882-19FB-4967-BF9E-C3AF60826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57" y="1972657"/>
            <a:ext cx="5120640" cy="3413760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5DF298E-B453-7F00-DD92-16A1948FE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64E08-842F-4F1E-8F44-66F02F0B9F6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3543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AB8 video_E08B4656-D8FC-46A7-AD87-58256C1FA054.mp4">
            <a:hlinkClick r:id="" action="ppaction://media"/>
            <a:extLst>
              <a:ext uri="{FF2B5EF4-FFF2-40B4-BE49-F238E27FC236}">
                <a16:creationId xmlns:a16="http://schemas.microsoft.com/office/drawing/2014/main" id="{BCAD4E82-1835-7D6A-18A5-807F2A97FD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27876" y="2105709"/>
            <a:ext cx="5200235" cy="3661779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AB186B83-1A16-4BBC-9DEB-03FF017A028B}"/>
              </a:ext>
            </a:extLst>
          </p:cNvPr>
          <p:cNvGrpSpPr/>
          <p:nvPr/>
        </p:nvGrpSpPr>
        <p:grpSpPr>
          <a:xfrm>
            <a:off x="410033" y="2746840"/>
            <a:ext cx="5132047" cy="2847745"/>
            <a:chOff x="420543" y="2105709"/>
            <a:chExt cx="5132047" cy="2847745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9E0E9B1C-D4F0-1AD3-3CE7-DD3ED5F2D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543" y="2105709"/>
              <a:ext cx="5132047" cy="2403803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ABB9BDA0-3369-4310-C515-59F2D0B60567}"/>
                </a:ext>
              </a:extLst>
            </p:cNvPr>
            <p:cNvSpPr txBox="1"/>
            <p:nvPr/>
          </p:nvSpPr>
          <p:spPr>
            <a:xfrm>
              <a:off x="420543" y="4584122"/>
              <a:ext cx="51320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i="1" dirty="0"/>
                <a:t>Log Info</a:t>
              </a:r>
              <a:endParaRPr kumimoji="1" lang="zh-TW" altLang="en-US" i="1" dirty="0"/>
            </a:p>
          </p:txBody>
        </p:sp>
      </p:grpSp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8CBB8660-90F7-7C80-B038-6EB5D650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88878A8F-D58A-7FE1-9D80-19F1A74B8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70014"/>
          </a:xfrm>
        </p:spPr>
        <p:txBody>
          <a:bodyPr/>
          <a:lstStyle/>
          <a:p>
            <a:pPr algn="ctr"/>
            <a:r>
              <a:rPr lang="zh-TW" altLang="en-US" dirty="0"/>
              <a:t>實驗影片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70014"/>
          </a:xfrm>
        </p:spPr>
        <p:txBody>
          <a:bodyPr/>
          <a:lstStyle/>
          <a:p>
            <a:pPr algn="ctr"/>
            <a:r>
              <a:rPr lang="en-US" altLang="zh-TW" dirty="0"/>
              <a:t>Program </a:t>
            </a:r>
            <a:r>
              <a:rPr lang="en-US" altLang="zh-TW" dirty="0" err="1"/>
              <a:t>RL_brain.py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80DA3F2-B216-7853-62C4-8C8EF3E8C644}"/>
              </a:ext>
            </a:extLst>
          </p:cNvPr>
          <p:cNvSpPr txBox="1"/>
          <p:nvPr/>
        </p:nvSpPr>
        <p:spPr>
          <a:xfrm>
            <a:off x="462455" y="1963340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b="0" dirty="0">
                <a:effectLst/>
                <a:latin typeface="MesloLGS NF" panose="020B0609030804020204" pitchFamily="49" charset="0"/>
              </a:rPr>
              <a:t>DQN </a:t>
            </a:r>
            <a:r>
              <a:rPr lang="zh-TW" altLang="en-US" b="0" dirty="0">
                <a:effectLst/>
                <a:latin typeface="MesloLGS NF" panose="020B0609030804020204" pitchFamily="49" charset="0"/>
              </a:rPr>
              <a:t>使用三層神經網絡：</a:t>
            </a:r>
          </a:p>
          <a:p>
            <a:br>
              <a:rPr lang="zh-TW" altLang="en-US" b="0" dirty="0">
                <a:effectLst/>
                <a:latin typeface="MesloLGS NF" panose="020B0609030804020204" pitchFamily="49" charset="0"/>
              </a:rPr>
            </a:br>
            <a:r>
              <a:rPr lang="en-US" altLang="zh-TW" b="1" dirty="0">
                <a:solidFill>
                  <a:srgbClr val="0070C0"/>
                </a:solidFill>
                <a:effectLst/>
                <a:latin typeface="MesloLGS NF" panose="020B0609030804020204" pitchFamily="49" charset="0"/>
              </a:rPr>
              <a:t>&gt;</a:t>
            </a:r>
            <a:r>
              <a:rPr lang="en-US" altLang="zh-TW" b="1" dirty="0">
                <a:effectLst/>
                <a:latin typeface="MesloLGS NF" panose="020B0609030804020204" pitchFamily="49" charset="0"/>
              </a:rPr>
              <a:t> </a:t>
            </a:r>
            <a:r>
              <a:rPr lang="zh-TW" altLang="en-US" b="1" dirty="0">
                <a:effectLst/>
                <a:latin typeface="MesloLGS NF" panose="020B0609030804020204" pitchFamily="49" charset="0"/>
              </a:rPr>
              <a:t>這種三層結構特別適合 </a:t>
            </a:r>
            <a:r>
              <a:rPr lang="en" altLang="zh-TW" b="1" dirty="0" err="1">
                <a:effectLst/>
                <a:latin typeface="MesloLGS NF" panose="020B0609030804020204" pitchFamily="49" charset="0"/>
              </a:rPr>
              <a:t>MountainCar</a:t>
            </a:r>
            <a:r>
              <a:rPr lang="en" altLang="zh-TW" b="1" dirty="0">
                <a:effectLst/>
                <a:latin typeface="MesloLGS NF" panose="020B0609030804020204" pitchFamily="49" charset="0"/>
              </a:rPr>
              <a:t> </a:t>
            </a:r>
            <a:r>
              <a:rPr lang="zh-TW" altLang="en-US" b="1" dirty="0">
                <a:effectLst/>
                <a:latin typeface="MesloLGS NF" panose="020B0609030804020204" pitchFamily="49" charset="0"/>
              </a:rPr>
              <a:t>問題，因為：</a:t>
            </a:r>
          </a:p>
          <a:p>
            <a:endParaRPr lang="zh-TW" altLang="en-US" b="0" dirty="0">
              <a:effectLst/>
              <a:latin typeface="MesloLGS NF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0" dirty="0">
                <a:effectLst/>
                <a:latin typeface="MesloLGS NF" panose="020B0609030804020204" pitchFamily="49" charset="0"/>
              </a:rPr>
              <a:t>需要理解狀態空間中的複雜模式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0" dirty="0">
                <a:effectLst/>
                <a:latin typeface="MesloLGS NF" panose="020B0609030804020204" pitchFamily="49" charset="0"/>
              </a:rPr>
              <a:t>需要學習長期規劃（爬山需要先往後退）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0" dirty="0">
                <a:effectLst/>
                <a:latin typeface="MesloLGS NF" panose="020B0609030804020204" pitchFamily="49" charset="0"/>
              </a:rPr>
              <a:t>需要整合位置和速度信息來做出決策</a:t>
            </a:r>
          </a:p>
          <a:p>
            <a:endParaRPr lang="zh-TW" altLang="en-US" b="0" dirty="0">
              <a:effectLst/>
              <a:latin typeface="MesloLGS NF" panose="020B0609030804020204" pitchFamily="49" charset="0"/>
            </a:endParaRPr>
          </a:p>
          <a:p>
            <a:r>
              <a:rPr lang="en-US" altLang="zh-TW" b="1" dirty="0">
                <a:solidFill>
                  <a:srgbClr val="0070C0"/>
                </a:solidFill>
                <a:effectLst/>
                <a:latin typeface="MesloLGS NF" panose="020B0609030804020204" pitchFamily="49" charset="0"/>
              </a:rPr>
              <a:t>&gt;</a:t>
            </a:r>
            <a:r>
              <a:rPr lang="en-US" altLang="zh-TW" b="1" dirty="0">
                <a:effectLst/>
                <a:latin typeface="MesloLGS NF" panose="020B0609030804020204" pitchFamily="49" charset="0"/>
              </a:rPr>
              <a:t> </a:t>
            </a:r>
            <a:r>
              <a:rPr lang="zh-TW" altLang="en-US" b="1" dirty="0">
                <a:effectLst/>
                <a:latin typeface="MesloLGS NF" panose="020B0609030804020204" pitchFamily="49" charset="0"/>
              </a:rPr>
              <a:t>而且實驗結果表明，這種結構確實能帶來：</a:t>
            </a:r>
          </a:p>
          <a:p>
            <a:endParaRPr lang="zh-TW" altLang="en-US" b="0" dirty="0">
              <a:effectLst/>
              <a:latin typeface="MesloLGS NF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0" dirty="0">
                <a:effectLst/>
                <a:latin typeface="MesloLGS NF" panose="020B0609030804020204" pitchFamily="49" charset="0"/>
              </a:rPr>
              <a:t>更快的學習速度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0" dirty="0">
                <a:effectLst/>
                <a:latin typeface="MesloLGS NF" panose="020B0609030804020204" pitchFamily="49" charset="0"/>
              </a:rPr>
              <a:t>更穩定的訓練過程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0" dirty="0">
                <a:effectLst/>
                <a:latin typeface="MesloLGS NF" panose="020B0609030804020204" pitchFamily="49" charset="0"/>
              </a:rPr>
              <a:t>更好的最終性能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6432656-29DB-76F8-E45E-F3B3ECEAB767}"/>
              </a:ext>
            </a:extLst>
          </p:cNvPr>
          <p:cNvSpPr txBox="1"/>
          <p:nvPr/>
        </p:nvSpPr>
        <p:spPr>
          <a:xfrm>
            <a:off x="6558455" y="1963340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0" dirty="0">
                <a:effectLst/>
                <a:latin typeface="MesloLGS NF" panose="020B0609030804020204" pitchFamily="49" charset="0"/>
              </a:rPr>
              <a:t>輸入層：狀態特徵（位置和速度）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0" dirty="0">
                <a:effectLst/>
                <a:latin typeface="MesloLGS NF" panose="020B0609030804020204" pitchFamily="49" charset="0"/>
              </a:rPr>
              <a:t>隱藏層 </a:t>
            </a:r>
            <a:r>
              <a:rPr lang="en-US" altLang="zh-TW" b="0" dirty="0">
                <a:effectLst/>
                <a:latin typeface="MesloLGS NF" panose="020B0609030804020204" pitchFamily="49" charset="0"/>
              </a:rPr>
              <a:t>1</a:t>
            </a:r>
            <a:r>
              <a:rPr lang="zh-TW" altLang="en-US" b="0" dirty="0">
                <a:effectLst/>
                <a:latin typeface="MesloLGS NF" panose="020B0609030804020204" pitchFamily="49" charset="0"/>
              </a:rPr>
              <a:t>：</a:t>
            </a:r>
            <a:r>
              <a:rPr lang="en-US" altLang="zh-TW" b="0" dirty="0">
                <a:effectLst/>
                <a:latin typeface="MesloLGS NF" panose="020B0609030804020204" pitchFamily="49" charset="0"/>
              </a:rPr>
              <a:t>64 </a:t>
            </a:r>
            <a:r>
              <a:rPr lang="zh-TW" altLang="en-US" b="0" dirty="0">
                <a:effectLst/>
                <a:latin typeface="MesloLGS NF" panose="020B0609030804020204" pitchFamily="49" charset="0"/>
              </a:rPr>
              <a:t>個節點，使用 </a:t>
            </a:r>
            <a:r>
              <a:rPr lang="en" altLang="zh-TW" b="0" dirty="0">
                <a:effectLst/>
                <a:latin typeface="MesloLGS NF" panose="020B0609030804020204" pitchFamily="49" charset="0"/>
              </a:rPr>
              <a:t>ELU </a:t>
            </a:r>
            <a:r>
              <a:rPr lang="zh-TW" altLang="en-US" b="0" dirty="0">
                <a:effectLst/>
                <a:latin typeface="MesloLGS NF" panose="020B0609030804020204" pitchFamily="49" charset="0"/>
              </a:rPr>
              <a:t>激活函數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0" dirty="0">
                <a:effectLst/>
                <a:latin typeface="MesloLGS NF" panose="020B0609030804020204" pitchFamily="49" charset="0"/>
              </a:rPr>
              <a:t>隱藏層 </a:t>
            </a:r>
            <a:r>
              <a:rPr lang="en-US" altLang="zh-TW" b="0" dirty="0">
                <a:effectLst/>
                <a:latin typeface="MesloLGS NF" panose="020B0609030804020204" pitchFamily="49" charset="0"/>
              </a:rPr>
              <a:t>2</a:t>
            </a:r>
            <a:r>
              <a:rPr lang="zh-TW" altLang="en-US" b="0" dirty="0">
                <a:effectLst/>
                <a:latin typeface="MesloLGS NF" panose="020B0609030804020204" pitchFamily="49" charset="0"/>
              </a:rPr>
              <a:t>：</a:t>
            </a:r>
            <a:r>
              <a:rPr lang="en-US" altLang="zh-TW" b="0" dirty="0">
                <a:effectLst/>
                <a:latin typeface="MesloLGS NF" panose="020B0609030804020204" pitchFamily="49" charset="0"/>
              </a:rPr>
              <a:t>32 </a:t>
            </a:r>
            <a:r>
              <a:rPr lang="zh-TW" altLang="en-US" b="0" dirty="0">
                <a:effectLst/>
                <a:latin typeface="MesloLGS NF" panose="020B0609030804020204" pitchFamily="49" charset="0"/>
              </a:rPr>
              <a:t>個節點，使用 </a:t>
            </a:r>
            <a:r>
              <a:rPr lang="en" altLang="zh-TW" b="0" dirty="0">
                <a:effectLst/>
                <a:latin typeface="MesloLGS NF" panose="020B0609030804020204" pitchFamily="49" charset="0"/>
              </a:rPr>
              <a:t>ELU </a:t>
            </a:r>
            <a:r>
              <a:rPr lang="zh-TW" altLang="en-US" b="0" dirty="0">
                <a:effectLst/>
                <a:latin typeface="MesloLGS NF" panose="020B0609030804020204" pitchFamily="49" charset="0"/>
              </a:rPr>
              <a:t>激活函數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0" dirty="0">
                <a:effectLst/>
                <a:latin typeface="MesloLGS NF" panose="020B0609030804020204" pitchFamily="49" charset="0"/>
              </a:rPr>
              <a:t>輸出層：每個動作的 </a:t>
            </a:r>
            <a:r>
              <a:rPr lang="en" altLang="zh-TW" b="0" dirty="0">
                <a:effectLst/>
                <a:latin typeface="MesloLGS NF" panose="020B0609030804020204" pitchFamily="49" charset="0"/>
              </a:rPr>
              <a:t>Q </a:t>
            </a:r>
            <a:r>
              <a:rPr lang="zh-TW" altLang="en-US" b="0" dirty="0">
                <a:effectLst/>
                <a:latin typeface="MesloLGS NF" panose="020B0609030804020204" pitchFamily="49" charset="0"/>
              </a:rPr>
              <a:t>值</a:t>
            </a:r>
          </a:p>
          <a:p>
            <a:br>
              <a:rPr lang="zh-TW" altLang="en-US" b="0" dirty="0">
                <a:effectLst/>
                <a:latin typeface="MesloLGS NF" panose="020B0609030804020204" pitchFamily="49" charset="0"/>
              </a:rPr>
            </a:br>
            <a:r>
              <a:rPr lang="en-US" altLang="zh-TW" b="1" dirty="0">
                <a:solidFill>
                  <a:srgbClr val="0070C0"/>
                </a:solidFill>
                <a:latin typeface="MesloLGS NF" panose="020B0609030804020204" pitchFamily="49" charset="0"/>
              </a:rPr>
              <a:t>&gt;</a:t>
            </a:r>
            <a:r>
              <a:rPr lang="en-US" altLang="zh-TW" b="1" dirty="0">
                <a:latin typeface="MesloLGS NF" panose="020B0609030804020204" pitchFamily="49" charset="0"/>
              </a:rPr>
              <a:t> </a:t>
            </a:r>
            <a:r>
              <a:rPr lang="zh-TW" altLang="en-US" b="1" dirty="0">
                <a:effectLst/>
                <a:latin typeface="MesloLGS NF" panose="020B0609030804020204" pitchFamily="49" charset="0"/>
              </a:rPr>
              <a:t>調整重點</a:t>
            </a:r>
            <a:endParaRPr lang="en-US" altLang="zh-TW" b="1" dirty="0">
              <a:effectLst/>
              <a:latin typeface="MesloLGS NF" panose="020B0609030804020204" pitchFamily="49" charset="0"/>
            </a:endParaRPr>
          </a:p>
          <a:p>
            <a:endParaRPr lang="en-US" altLang="zh-TW" b="1" dirty="0">
              <a:effectLst/>
              <a:latin typeface="MesloLGS NF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0" dirty="0">
                <a:effectLst/>
                <a:latin typeface="MesloLGS NF" panose="020B0609030804020204" pitchFamily="49" charset="0"/>
              </a:rPr>
              <a:t>梯度裁剪以提高穩定性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0" dirty="0">
                <a:effectLst/>
                <a:latin typeface="MesloLGS NF" panose="020B0609030804020204" pitchFamily="49" charset="0"/>
              </a:rPr>
              <a:t>將 </a:t>
            </a:r>
            <a:r>
              <a:rPr lang="en" altLang="zh-TW" b="0" dirty="0" err="1">
                <a:effectLst/>
                <a:latin typeface="MesloLGS NF" panose="020B0609030804020204" pitchFamily="49" charset="0"/>
              </a:rPr>
              <a:t>ReLU</a:t>
            </a:r>
            <a:r>
              <a:rPr lang="en" altLang="zh-TW" b="0" dirty="0">
                <a:effectLst/>
                <a:latin typeface="MesloLGS NF" panose="020B0609030804020204" pitchFamily="49" charset="0"/>
              </a:rPr>
              <a:t> </a:t>
            </a:r>
            <a:r>
              <a:rPr lang="zh-TW" altLang="en-US" b="0" dirty="0">
                <a:effectLst/>
                <a:latin typeface="MesloLGS NF" panose="020B0609030804020204" pitchFamily="49" charset="0"/>
              </a:rPr>
              <a:t>改為 </a:t>
            </a:r>
            <a:r>
              <a:rPr lang="en" altLang="zh-TW" b="0" dirty="0">
                <a:effectLst/>
                <a:latin typeface="MesloLGS NF" panose="020B0609030804020204" pitchFamily="49" charset="0"/>
              </a:rPr>
              <a:t>ELU </a:t>
            </a:r>
            <a:r>
              <a:rPr lang="zh-TW" altLang="en-US" b="0" dirty="0">
                <a:effectLst/>
                <a:latin typeface="MesloLGS NF" panose="020B0609030804020204" pitchFamily="49" charset="0"/>
              </a:rPr>
              <a:t>激活函數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0" dirty="0">
                <a:effectLst/>
                <a:latin typeface="MesloLGS NF" panose="020B0609030804020204" pitchFamily="49" charset="0"/>
              </a:rPr>
              <a:t>原始 </a:t>
            </a:r>
            <a:r>
              <a:rPr lang="en" altLang="zh-TW" b="0" dirty="0" err="1">
                <a:effectLst/>
                <a:latin typeface="MesloLGS NF" panose="020B0609030804020204" pitchFamily="49" charset="0"/>
              </a:rPr>
              <a:t>ReLU</a:t>
            </a:r>
            <a:r>
              <a:rPr lang="en" altLang="zh-TW" b="0" dirty="0">
                <a:effectLst/>
                <a:latin typeface="MesloLGS NF" panose="020B0609030804020204" pitchFamily="49" charset="0"/>
              </a:rPr>
              <a:t> </a:t>
            </a:r>
            <a:r>
              <a:rPr lang="zh-TW" altLang="en-US" b="0" dirty="0">
                <a:effectLst/>
                <a:latin typeface="MesloLGS NF" panose="020B0609030804020204" pitchFamily="49" charset="0"/>
              </a:rPr>
              <a:t>版本可能在訓練初期表現不穩定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b="0" dirty="0">
                <a:effectLst/>
                <a:latin typeface="MesloLGS NF" panose="020B0609030804020204" pitchFamily="49" charset="0"/>
              </a:rPr>
              <a:t>ELU </a:t>
            </a:r>
            <a:r>
              <a:rPr lang="zh-TW" altLang="en-US" b="0" dirty="0">
                <a:effectLst/>
                <a:latin typeface="MesloLGS NF" panose="020B0609030804020204" pitchFamily="49" charset="0"/>
              </a:rPr>
              <a:t>版本通常能提供：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0" dirty="0">
                <a:effectLst/>
                <a:latin typeface="MesloLGS NF" panose="020B0609030804020204" pitchFamily="49" charset="0"/>
              </a:rPr>
              <a:t>更快的收斂速度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0" dirty="0">
                <a:effectLst/>
                <a:latin typeface="MesloLGS NF" panose="020B0609030804020204" pitchFamily="49" charset="0"/>
              </a:rPr>
              <a:t>更穩定的學習曲線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0" dirty="0">
                <a:effectLst/>
                <a:latin typeface="MesloLGS NF" panose="020B0609030804020204" pitchFamily="49" charset="0"/>
              </a:rPr>
              <a:t>更好的最終性能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0" dirty="0">
                <a:effectLst/>
                <a:latin typeface="MesloLGS NF" panose="020B0609030804020204" pitchFamily="49" charset="0"/>
              </a:rPr>
              <a:t>模型保存</a:t>
            </a:r>
            <a:r>
              <a:rPr lang="en-US" altLang="zh-TW" b="0" dirty="0">
                <a:effectLst/>
                <a:latin typeface="MesloLGS NF" panose="020B0609030804020204" pitchFamily="49" charset="0"/>
              </a:rPr>
              <a:t>/</a:t>
            </a:r>
            <a:r>
              <a:rPr lang="zh-TW" altLang="en-US" b="0" dirty="0">
                <a:effectLst/>
                <a:latin typeface="MesloLGS NF" panose="020B0609030804020204" pitchFamily="49" charset="0"/>
              </a:rPr>
              <a:t>加載功能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0" dirty="0">
                <a:effectLst/>
                <a:latin typeface="MesloLGS NF" panose="020B0609030804020204" pitchFamily="49" charset="0"/>
              </a:rPr>
              <a:t>增強的視覺化工具</a:t>
            </a:r>
            <a:r>
              <a:rPr lang="en-US" altLang="zh-TW" dirty="0">
                <a:latin typeface="MesloLGS NF" panose="020B0609030804020204" pitchFamily="49" charset="0"/>
              </a:rPr>
              <a:t>(plot </a:t>
            </a:r>
            <a:r>
              <a:rPr lang="zh-TW" altLang="en-US" dirty="0">
                <a:latin typeface="MesloLGS NF" panose="020B0609030804020204" pitchFamily="49" charset="0"/>
              </a:rPr>
              <a:t>優化</a:t>
            </a:r>
            <a:r>
              <a:rPr lang="en-US" altLang="zh-TW" dirty="0">
                <a:latin typeface="MesloLGS NF" panose="020B0609030804020204" pitchFamily="49" charset="0"/>
              </a:rPr>
              <a:t>)</a:t>
            </a:r>
            <a:endParaRPr lang="zh-TW" altLang="en-US" b="0" dirty="0">
              <a:effectLst/>
              <a:latin typeface="MesloLGS NF" panose="020B0609030804020204" pitchFamily="49" charset="0"/>
            </a:endParaRPr>
          </a:p>
        </p:txBody>
      </p:sp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68191850-450A-8D64-05E7-526CE6504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64E08-842F-4F1E-8F44-66F02F0B9F62}" type="slidenum">
              <a:rPr lang="zh-TW" altLang="en-US" smtClean="0"/>
              <a:t>6</a:t>
            </a:fld>
            <a:endParaRPr lang="zh-TW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E1F1E-D842-06D5-C066-86C768967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2213B0-7709-5863-120A-2C02FA2E6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70014"/>
          </a:xfrm>
        </p:spPr>
        <p:txBody>
          <a:bodyPr/>
          <a:lstStyle/>
          <a:p>
            <a:pPr algn="ctr"/>
            <a:r>
              <a:rPr lang="en-US" altLang="zh-TW" dirty="0"/>
              <a:t>Program </a:t>
            </a:r>
            <a:r>
              <a:rPr lang="en-US" altLang="zh-TW" dirty="0" err="1"/>
              <a:t>RL_brain.py</a:t>
            </a:r>
            <a:endParaRPr lang="zh-TW" altLang="en-US" dirty="0"/>
          </a:p>
        </p:txBody>
      </p:sp>
      <p:pic>
        <p:nvPicPr>
          <p:cNvPr id="5" name="圖片 4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B3CC6F91-6C7C-448B-D34F-F0A79E9A8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2596030"/>
            <a:ext cx="7772400" cy="2606743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9CD7834-24AE-02B6-E3CB-3B905B19B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64E08-842F-4F1E-8F44-66F02F0B9F6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1281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C89F6-6E01-8E81-BAEF-3A3C2EF96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4349CC-BB69-F5D6-39CF-CD7BF833A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70014"/>
          </a:xfrm>
        </p:spPr>
        <p:txBody>
          <a:bodyPr/>
          <a:lstStyle/>
          <a:p>
            <a:pPr algn="ctr"/>
            <a:r>
              <a:rPr lang="en-US" altLang="zh-TW" dirty="0"/>
              <a:t>Program </a:t>
            </a:r>
            <a:r>
              <a:rPr lang="en-US" altLang="zh-TW" dirty="0" err="1"/>
              <a:t>RL_brain.py</a:t>
            </a:r>
            <a:endParaRPr lang="zh-TW" altLang="en-US" dirty="0"/>
          </a:p>
        </p:txBody>
      </p:sp>
      <p:pic>
        <p:nvPicPr>
          <p:cNvPr id="4" name="圖片 3" descr="一張含有 文字, 螢幕擷取畫面, 軟體 的圖片&#10;&#10;自動產生的描述">
            <a:extLst>
              <a:ext uri="{FF2B5EF4-FFF2-40B4-BE49-F238E27FC236}">
                <a16:creationId xmlns:a16="http://schemas.microsoft.com/office/drawing/2014/main" id="{B2B0A221-5E7D-6C32-0F7E-3332BE0F6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376" y="1681256"/>
            <a:ext cx="7270376" cy="5149850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1EFC4E-EE26-1FE8-E1AB-E2869AF1E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64E08-842F-4F1E-8F44-66F02F0B9F6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9990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51A34-D526-51E3-0F75-89CDD0AB3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ECDF28-48A2-E1BA-BBE3-8F95E15F9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70014"/>
          </a:xfrm>
        </p:spPr>
        <p:txBody>
          <a:bodyPr/>
          <a:lstStyle/>
          <a:p>
            <a:pPr algn="ctr"/>
            <a:r>
              <a:rPr lang="en-US" altLang="zh-TW" dirty="0"/>
              <a:t>Program </a:t>
            </a:r>
            <a:r>
              <a:rPr lang="en-US" altLang="zh-TW" dirty="0" err="1"/>
              <a:t>RL_brain.py</a:t>
            </a:r>
            <a:endParaRPr lang="zh-TW" altLang="en-US" dirty="0"/>
          </a:p>
        </p:txBody>
      </p:sp>
      <p:pic>
        <p:nvPicPr>
          <p:cNvPr id="4" name="圖片 3" descr="一張含有 文字, 螢幕擷取畫面, 軟體 的圖片&#10;&#10;自動產生的描述">
            <a:extLst>
              <a:ext uri="{FF2B5EF4-FFF2-40B4-BE49-F238E27FC236}">
                <a16:creationId xmlns:a16="http://schemas.microsoft.com/office/drawing/2014/main" id="{C44B1FDC-A0B9-ECFF-EB1E-C9A7D0390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363" y="1677058"/>
            <a:ext cx="7325273" cy="5043083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F1F52B5-C040-7D35-1020-BB5B9B527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64E08-842F-4F1E-8F44-66F02F0B9F62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46963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佈景主題2NTUT">
  <a:themeElements>
    <a:clrScheme name="高階主管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自訂 1">
      <a:majorFont>
        <a:latin typeface="微軟正黑體"/>
        <a:ea typeface="微軟正黑體"/>
        <a:cs typeface=""/>
      </a:majorFont>
      <a:minorFont>
        <a:latin typeface="Times New Roman"/>
        <a:ea typeface="標楷體"/>
        <a:cs typeface=""/>
      </a:minorFont>
    </a:fontScheme>
    <a:fmtScheme name="高階主管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佈景主題2NTUT" id="{CDA21724-651F-4F02-84F8-77112555AEEF}" vid="{C75C152D-CB2B-4A76-B72F-E723D60C08A5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685</Words>
  <Application>Microsoft Macintosh PowerPoint</Application>
  <PresentationFormat>寬螢幕</PresentationFormat>
  <Paragraphs>89</Paragraphs>
  <Slides>14</Slides>
  <Notes>1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3" baseType="lpstr">
      <vt:lpstr>-apple-system</vt:lpstr>
      <vt:lpstr>標楷體</vt:lpstr>
      <vt:lpstr>Arial</vt:lpstr>
      <vt:lpstr>Calibri</vt:lpstr>
      <vt:lpstr>Century Gothic</vt:lpstr>
      <vt:lpstr>Courier New</vt:lpstr>
      <vt:lpstr>MesloLGS NF</vt:lpstr>
      <vt:lpstr>Times New Roman</vt:lpstr>
      <vt:lpstr>1_佈景主題2NTUT</vt:lpstr>
      <vt:lpstr>AI Lab 8 Report</vt:lpstr>
      <vt:lpstr>Open AI gym for Lab 8 and 9</vt:lpstr>
      <vt:lpstr>Run Lab08</vt:lpstr>
      <vt:lpstr>Mountain Car</vt:lpstr>
      <vt:lpstr>實驗影片</vt:lpstr>
      <vt:lpstr>Program RL_brain.py</vt:lpstr>
      <vt:lpstr>Program RL_brain.py</vt:lpstr>
      <vt:lpstr>Program RL_brain.py</vt:lpstr>
      <vt:lpstr>Program RL_brain.py</vt:lpstr>
      <vt:lpstr>Program reward_functions.py</vt:lpstr>
      <vt:lpstr>Program reward_functions.py</vt:lpstr>
      <vt:lpstr>Program: run_MountainCar.py</vt:lpstr>
      <vt:lpstr>Loss function</vt:lpstr>
      <vt:lpstr>Ref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AI/ML Reinforcement Learning Lab 7-9</dc:title>
  <dc:creator>User_ece</dc:creator>
  <cp:lastModifiedBy>昀鴻 陳</cp:lastModifiedBy>
  <cp:revision>52</cp:revision>
  <dcterms:created xsi:type="dcterms:W3CDTF">2021-07-19T03:16:17Z</dcterms:created>
  <dcterms:modified xsi:type="dcterms:W3CDTF">2024-11-12T11:38:53Z</dcterms:modified>
</cp:coreProperties>
</file>